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  <p:sldMasterId id="2147483815" r:id="rId2"/>
  </p:sldMasterIdLst>
  <p:notesMasterIdLst>
    <p:notesMasterId r:id="rId13"/>
  </p:notesMasterIdLst>
  <p:sldIdLst>
    <p:sldId id="292" r:id="rId3"/>
    <p:sldId id="293" r:id="rId4"/>
    <p:sldId id="294" r:id="rId5"/>
    <p:sldId id="297" r:id="rId6"/>
    <p:sldId id="299" r:id="rId7"/>
    <p:sldId id="300" r:id="rId8"/>
    <p:sldId id="303" r:id="rId9"/>
    <p:sldId id="306" r:id="rId10"/>
    <p:sldId id="307" r:id="rId11"/>
    <p:sldId id="308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4201" autoAdjust="0"/>
  </p:normalViewPr>
  <p:slideViewPr>
    <p:cSldViewPr>
      <p:cViewPr varScale="1">
        <p:scale>
          <a:sx n="55" d="100"/>
          <a:sy n="55" d="100"/>
        </p:scale>
        <p:origin x="183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50766C-A5E1-4BE0-B79D-B221391E3231}" type="datetimeFigureOut">
              <a:rPr lang="id-ID" smtClean="0"/>
              <a:pPr/>
              <a:t>20/11/2025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82FA97-F5B0-460A-91C8-450B4369F81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6007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1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12088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2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50314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3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6638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4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21885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5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12491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6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6934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5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en-US"/>
          </a:p>
        </p:txBody>
      </p:sp>
      <p:sp>
        <p:nvSpPr>
          <p:cNvPr id="135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3F24A1FD-6989-4CA1-A9DE-86504EC6ACF6}" type="slidenum">
              <a:rPr lang="id-ID" altLang="en-US" sz="1200">
                <a:solidFill>
                  <a:prstClr val="black"/>
                </a:solidFill>
              </a:rPr>
              <a:pPr eaLnBrk="1" hangingPunct="1"/>
              <a:t>7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46279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5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en-US"/>
          </a:p>
        </p:txBody>
      </p:sp>
      <p:sp>
        <p:nvSpPr>
          <p:cNvPr id="135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3F24A1FD-6989-4CA1-A9DE-86504EC6ACF6}" type="slidenum">
              <a:rPr lang="id-ID" altLang="en-US" sz="1200">
                <a:solidFill>
                  <a:prstClr val="black"/>
                </a:solidFill>
              </a:rPr>
              <a:pPr eaLnBrk="1" hangingPunct="1"/>
              <a:t>8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75850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5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en-US"/>
          </a:p>
        </p:txBody>
      </p:sp>
      <p:sp>
        <p:nvSpPr>
          <p:cNvPr id="135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3F24A1FD-6989-4CA1-A9DE-86504EC6ACF6}" type="slidenum">
              <a:rPr lang="id-ID" altLang="en-US" sz="1200">
                <a:solidFill>
                  <a:prstClr val="black"/>
                </a:solidFill>
              </a:rPr>
              <a:pPr eaLnBrk="1" hangingPunct="1"/>
              <a:t>9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06528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hidden">
          <a:xfrm>
            <a:off x="228600" y="3200400"/>
            <a:ext cx="8763000" cy="1341438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5" name="Picture 3" descr="D:\FRONTPAGE THEMES\NATURE\ANABNR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00" t="-1314" r="-2" b="-36961"/>
          <a:stretch>
            <a:fillRect/>
          </a:stretch>
        </p:blipFill>
        <p:spPr bwMode="auto">
          <a:xfrm>
            <a:off x="533400" y="3200400"/>
            <a:ext cx="84582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hidden">
          <a:xfrm>
            <a:off x="795338" y="2895600"/>
            <a:ext cx="304800" cy="990600"/>
          </a:xfrm>
          <a:prstGeom prst="rect">
            <a:avLst/>
          </a:prstGeom>
          <a:solidFill>
            <a:schemeClr val="accent2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143000" y="19812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2038350" y="4351338"/>
            <a:ext cx="6400800" cy="1371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 sz="1400"/>
            </a:lvl1pPr>
          </a:lstStyle>
          <a:p>
            <a:fld id="{E571E8FD-9039-4681-9BE7-6572D014C199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0195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D0D8BC-8D6A-440F-852E-19B2CE31F361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4755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838200"/>
            <a:ext cx="1943100" cy="53784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838200"/>
            <a:ext cx="5676900" cy="5378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AC5D45-5CCB-4D35-B238-BF4E319AAEA1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1841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hidden">
          <a:xfrm>
            <a:off x="228600" y="3200400"/>
            <a:ext cx="8763000" cy="1341438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5" name="Picture 3" descr="D:\FRONTPAGE THEMES\NATURE\ANABNR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00" t="-1314" r="-2" b="-36961"/>
          <a:stretch>
            <a:fillRect/>
          </a:stretch>
        </p:blipFill>
        <p:spPr bwMode="auto">
          <a:xfrm>
            <a:off x="533400" y="3200400"/>
            <a:ext cx="84582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hidden">
          <a:xfrm>
            <a:off x="795338" y="2895600"/>
            <a:ext cx="304800" cy="990600"/>
          </a:xfrm>
          <a:prstGeom prst="rect">
            <a:avLst/>
          </a:prstGeom>
          <a:solidFill>
            <a:schemeClr val="accent2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143000" y="19812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2038350" y="4351338"/>
            <a:ext cx="6400800" cy="1371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 sz="1400"/>
            </a:lvl1pPr>
          </a:lstStyle>
          <a:p>
            <a:fld id="{10B83DAE-1E31-45EB-8776-5168DE421397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36283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EE0456-4752-4377-92EA-3A030AAD72D3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069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2FB04D-4FB1-414F-BC04-3B085D19227D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0059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18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21018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ECD388-3198-45B8-9E6E-4CF2EB9F32F2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19538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831A39-95F6-49FF-A081-E5F45D58C8B5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49223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124B72-46FE-4B69-B2FF-5D12644C970A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2636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71F81F-530C-4A04-B2BF-5CCB32F05A6F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42542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7BE85A-5FCC-4A16-8F98-053140820CF1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9078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B5C805-3F5F-4963-A39D-25EA43D6A978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43123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d-ID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371DC1-2F0E-4475-A2D3-7C501E234DE8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18340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69E15A-C9D1-49E9-81CF-1E9269C1D1AA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66086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838200"/>
            <a:ext cx="1943100" cy="53784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838200"/>
            <a:ext cx="5676900" cy="5378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0BFEA9-EA12-4B8C-A73B-B77B55917D7F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90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5AF059-D1C1-470F-8469-835D4F705B17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94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18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21018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57F032-5D5D-4447-B6D5-D410661AED34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8169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C8729C-6D6E-4F36-B46F-E2EC4C20F045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4922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C2530A-6D77-48C1-85AD-F0B30F75F40F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6077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20E5D0-A942-4D2A-997D-7EA1380F7689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9547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510F12-05FA-4F5C-B1CA-1455CF3C73CE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2774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d-ID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169869-1ADC-46EE-AA62-327F46921DD3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8836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hidden">
          <a:xfrm>
            <a:off x="152400" y="0"/>
            <a:ext cx="1447800" cy="68580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hidden">
          <a:xfrm>
            <a:off x="1676400" y="0"/>
            <a:ext cx="7467600" cy="12192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6" name="Rectangle 4" descr="Stationery"/>
          <p:cNvSpPr>
            <a:spLocks noChangeArrowheads="1"/>
          </p:cNvSpPr>
          <p:nvPr/>
        </p:nvSpPr>
        <p:spPr bwMode="auto">
          <a:xfrm>
            <a:off x="457200" y="0"/>
            <a:ext cx="1219200" cy="762000"/>
          </a:xfrm>
          <a:prstGeom prst="rect">
            <a:avLst/>
          </a:prstGeom>
          <a:blipFill dpi="0" rotWithShape="0">
            <a:blip r:embed="rId13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7" name="Rectangle 5" descr="Stationery"/>
          <p:cNvSpPr>
            <a:spLocks noChangeArrowheads="1"/>
          </p:cNvSpPr>
          <p:nvPr/>
        </p:nvSpPr>
        <p:spPr bwMode="auto">
          <a:xfrm>
            <a:off x="0" y="0"/>
            <a:ext cx="457200" cy="6858000"/>
          </a:xfrm>
          <a:prstGeom prst="rect">
            <a:avLst/>
          </a:prstGeom>
          <a:blipFill dpi="0" rotWithShape="0">
            <a:blip r:embed="rId13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838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413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4135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033" name="Picture 9" descr="C:\Wendy\anabnr2.GIF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8725" y="0"/>
            <a:ext cx="7915275" cy="75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304800" y="457200"/>
            <a:ext cx="2514600" cy="304800"/>
          </a:xfrm>
          <a:prstGeom prst="rect">
            <a:avLst/>
          </a:prstGeom>
          <a:solidFill>
            <a:schemeClr val="accent2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29600" y="64135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>
                <a:solidFill>
                  <a:schemeClr val="tx2"/>
                </a:solidFill>
              </a:defRPr>
            </a:lvl1pPr>
          </a:lstStyle>
          <a:p>
            <a:fld id="{45DE8FB1-FBB8-4166-A22D-FFF01B1C6B01}" type="slidenum">
              <a:rPr lang="en-US" altLang="en-US" sz="2400" smtClean="0">
                <a:solidFill>
                  <a:srgbClr val="2A3D7A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210185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80812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Clr>
          <a:srgbClr val="A50021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1027113" indent="-4556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370013" indent="-228600" algn="l" rtl="0" eaLnBrk="0" fontAlgn="base" hangingPunct="0">
        <a:spcBef>
          <a:spcPct val="20000"/>
        </a:spcBef>
        <a:spcAft>
          <a:spcPct val="0"/>
        </a:spcAft>
        <a:buClr>
          <a:srgbClr val="666699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712913" indent="-228600" algn="l" rtl="0" eaLnBrk="0" fontAlgn="base" hangingPunct="0">
        <a:spcBef>
          <a:spcPct val="20000"/>
        </a:spcBef>
        <a:spcAft>
          <a:spcPct val="0"/>
        </a:spcAft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hidden">
          <a:xfrm>
            <a:off x="152400" y="0"/>
            <a:ext cx="1447800" cy="68580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hidden">
          <a:xfrm>
            <a:off x="1676400" y="0"/>
            <a:ext cx="7467600" cy="12192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6" name="Rectangle 4" descr="Stationery"/>
          <p:cNvSpPr>
            <a:spLocks noChangeArrowheads="1"/>
          </p:cNvSpPr>
          <p:nvPr/>
        </p:nvSpPr>
        <p:spPr bwMode="auto">
          <a:xfrm>
            <a:off x="457200" y="0"/>
            <a:ext cx="1219200" cy="762000"/>
          </a:xfrm>
          <a:prstGeom prst="rect">
            <a:avLst/>
          </a:prstGeom>
          <a:blipFill dpi="0" rotWithShape="0">
            <a:blip r:embed="rId13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7" name="Rectangle 5" descr="Stationery"/>
          <p:cNvSpPr>
            <a:spLocks noChangeArrowheads="1"/>
          </p:cNvSpPr>
          <p:nvPr/>
        </p:nvSpPr>
        <p:spPr bwMode="auto">
          <a:xfrm>
            <a:off x="0" y="0"/>
            <a:ext cx="457200" cy="6858000"/>
          </a:xfrm>
          <a:prstGeom prst="rect">
            <a:avLst/>
          </a:prstGeom>
          <a:blipFill dpi="0" rotWithShape="0">
            <a:blip r:embed="rId13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838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413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4135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033" name="Picture 9" descr="C:\Wendy\anabnr2.GIF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8725" y="0"/>
            <a:ext cx="7915275" cy="75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304800" y="457200"/>
            <a:ext cx="2514600" cy="304800"/>
          </a:xfrm>
          <a:prstGeom prst="rect">
            <a:avLst/>
          </a:prstGeom>
          <a:solidFill>
            <a:schemeClr val="accent2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29600" y="64135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>
                <a:solidFill>
                  <a:schemeClr val="tx2"/>
                </a:solidFill>
              </a:defRPr>
            </a:lvl1pPr>
          </a:lstStyle>
          <a:p>
            <a:fld id="{29BFAB72-6034-4B04-AF00-99EBE15ED358}" type="slidenum">
              <a:rPr lang="en-US" altLang="en-US" sz="2400" smtClean="0">
                <a:solidFill>
                  <a:srgbClr val="2A3D7A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210185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0905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Clr>
          <a:srgbClr val="A50021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1027113" indent="-4556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370013" indent="-228600" algn="l" rtl="0" eaLnBrk="0" fontAlgn="base" hangingPunct="0">
        <a:spcBef>
          <a:spcPct val="20000"/>
        </a:spcBef>
        <a:spcAft>
          <a:spcPct val="0"/>
        </a:spcAft>
        <a:buClr>
          <a:srgbClr val="666699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712913" indent="-228600" algn="l" rtl="0" eaLnBrk="0" fontAlgn="base" hangingPunct="0">
        <a:spcBef>
          <a:spcPct val="20000"/>
        </a:spcBef>
        <a:spcAft>
          <a:spcPct val="0"/>
        </a:spcAft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125957" y="198115"/>
            <a:ext cx="8484643" cy="400110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en-US" sz="2000" b="1" dirty="0">
                <a:solidFill>
                  <a:srgbClr val="00001E"/>
                </a:solidFill>
                <a:latin typeface="Tahoma" panose="020B0604030504040204" pitchFamily="34" charset="0"/>
              </a:rPr>
              <a:t>UJI HIPOTESIS</a:t>
            </a:r>
          </a:p>
        </p:txBody>
      </p:sp>
      <p:sp>
        <p:nvSpPr>
          <p:cNvPr id="2" name="Rectangle 1"/>
          <p:cNvSpPr/>
          <p:nvPr/>
        </p:nvSpPr>
        <p:spPr>
          <a:xfrm>
            <a:off x="304800" y="762000"/>
            <a:ext cx="8305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Hipotesis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diartikan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sebagai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jawaban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sementara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terhadap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rumusan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masalah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penelitian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”.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Kebenaran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hipotesis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itu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harus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dibuktikan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melalui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data yang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terkumpul</a:t>
            </a: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2227602"/>
            <a:ext cx="8762999" cy="470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8800" marR="0" indent="-18288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1541" y="1085995"/>
            <a:ext cx="843090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4800" y="2581293"/>
            <a:ext cx="8713243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Hipotesis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sebagai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pernyataan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akan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diuji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kebenarannya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berdasarkan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data yang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akan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diperoleh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penelitian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mengetahui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kebenaran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perhitungan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analisa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korelasi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,  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diperlukan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pengujian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hipotesis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.   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Pengujian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hipotesis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statistik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prosedur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memungkinkan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keputusan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dibuat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yaitu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keputusan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menolak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menerima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hipotesis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data yang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dipersoalkan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diuji</a:t>
            </a:r>
            <a:r>
              <a:rPr lang="en-US" sz="2000" dirty="0"/>
              <a:t>.</a:t>
            </a:r>
          </a:p>
          <a:p>
            <a:pPr marR="0" lv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92361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1066800"/>
            <a:ext cx="8458200" cy="12777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914400" algn="l"/>
              </a:tabLst>
            </a:pP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lai</a:t>
            </a:r>
            <a:r>
              <a:rPr lang="en-US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on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st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-1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un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juk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ah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wa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ap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-2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abe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eba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(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ra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stik</a:t>
            </a:r>
            <a:r>
              <a:rPr lang="en-US" b="1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W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au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an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,</a:t>
            </a:r>
            <a:r>
              <a:rPr lang="en-US" b="1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no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si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,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Or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en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si</a:t>
            </a:r>
            <a:r>
              <a:rPr lang="en-US" b="1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w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2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ka</a:t>
            </a:r>
            <a:r>
              <a:rPr lang="en-US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j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2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Usa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ada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b="1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8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,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8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9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6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.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Dal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rti</a:t>
            </a:r>
            <a:r>
              <a:rPr lang="en-US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ta</a:t>
            </a:r>
            <a:r>
              <a:rPr lang="en-US" b="1" spc="2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Kin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j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Usa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 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8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,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8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9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6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an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ya</a:t>
            </a:r>
            <a:r>
              <a:rPr lang="en-US" b="1" spc="3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ab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rakt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stik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W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au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ah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an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,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o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si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, 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Or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ie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w</a:t>
            </a:r>
            <a:r>
              <a:rPr lang="en-US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ra</a:t>
            </a:r>
            <a:r>
              <a:rPr lang="en-US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9600" y="3048000"/>
            <a:ext cx="8458200" cy="1574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oe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fisi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Ka</a:t>
            </a:r>
            <a:r>
              <a:rPr lang="en-US" b="1" spc="-1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kt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stik</a:t>
            </a:r>
            <a:r>
              <a:rPr lang="en-US" b="1" spc="-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W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au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ha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(</a:t>
            </a:r>
            <a:r>
              <a:rPr lang="en-US" b="1" spc="2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X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1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50165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lai</a:t>
            </a:r>
            <a:r>
              <a:rPr lang="en-US" b="1" spc="24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oe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fisien</a:t>
            </a:r>
            <a:r>
              <a:rPr lang="en-US" b="1" spc="25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re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resi</a:t>
            </a:r>
            <a:r>
              <a:rPr lang="en-US" b="1" spc="23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X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1    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ini</a:t>
            </a:r>
            <a:r>
              <a:rPr lang="en-US" b="1" spc="24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ebe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24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0</a:t>
            </a:r>
            <a:r>
              <a:rPr lang="en-US" b="1" spc="-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,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2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6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9</a:t>
            </a:r>
            <a:r>
              <a:rPr lang="en-US" b="1" spc="25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spc="24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ini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rarti</a:t>
            </a:r>
            <a:r>
              <a:rPr lang="en-US" b="1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wa</a:t>
            </a:r>
            <a:r>
              <a:rPr lang="en-US" b="1" spc="2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ena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ik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2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rakt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st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W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au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ha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me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an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,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ma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abe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( Y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Kin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j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2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Usa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2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ik</a:t>
            </a:r>
            <a:r>
              <a:rPr lang="en-US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ebe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+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0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,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2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6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9</a:t>
            </a:r>
            <a:r>
              <a:rPr lang="en-US" b="1" spc="2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en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2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um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5207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bah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wa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16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16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17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y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 </a:t>
            </a:r>
            <a:r>
              <a:rPr lang="en-US" b="1" spc="17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-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in </a:t>
            </a:r>
            <a:r>
              <a:rPr lang="en-US" b="1" spc="16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ri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15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o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de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 </a:t>
            </a:r>
            <a:r>
              <a:rPr lang="en-US" b="1" spc="17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re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ada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0190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68572" y="3200400"/>
            <a:ext cx="8686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1.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Uji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Signifikansi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Parameter Individual (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uji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- t)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n-US" sz="2000" dirty="0"/>
              <a:t>    	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Uji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-t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dasarnya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menunjukkan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seberapa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jauh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	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pengaruh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	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variabel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independen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(X)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individual 	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menerangkan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	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variasi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variabel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dependen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(Y).</a:t>
            </a: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68572" y="685800"/>
            <a:ext cx="837062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" marR="45720" algn="just">
              <a:spcBef>
                <a:spcPts val="0"/>
              </a:spcBef>
              <a:spcAft>
                <a:spcPts val="0"/>
              </a:spcAft>
            </a:pP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gu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j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400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400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o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sis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ini</a:t>
            </a:r>
            <a:r>
              <a:rPr lang="en-US" sz="2400" b="1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400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ng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400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istr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bu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si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-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, 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sz="2400" b="1" spc="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400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de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400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ji</a:t>
            </a:r>
            <a:r>
              <a:rPr lang="en-US" sz="2400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c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ob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400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(two</a:t>
            </a:r>
            <a:r>
              <a:rPr lang="en-US" sz="2400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sz="2400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il</a:t>
            </a:r>
            <a:r>
              <a:rPr lang="en-US" sz="2400" b="1" spc="-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te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st) 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de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400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eb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 </a:t>
            </a:r>
            <a:r>
              <a:rPr lang="en-US" sz="2400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 </a:t>
            </a:r>
            <a:r>
              <a:rPr lang="en-US" sz="2400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de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ra</a:t>
            </a:r>
            <a:r>
              <a:rPr lang="en-US" sz="2400" b="1" spc="-1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j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 </a:t>
            </a:r>
            <a:r>
              <a:rPr lang="en-US" sz="2400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ebe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 </a:t>
            </a:r>
            <a:r>
              <a:rPr lang="en-US" sz="2400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400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  </a:t>
            </a:r>
            <a:r>
              <a:rPr lang="en-US" sz="2400" b="1" spc="4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400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-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2  </a:t>
            </a:r>
            <a:r>
              <a:rPr lang="en-US" sz="2400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pa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 </a:t>
            </a:r>
            <a:r>
              <a:rPr lang="en-US" sz="2400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ti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ng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sig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ifika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si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be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 </a:t>
            </a:r>
            <a:r>
              <a:rPr lang="en-US" sz="2400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5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% </a:t>
            </a:r>
            <a:r>
              <a:rPr lang="en-US" sz="2400" b="1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2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0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,</a:t>
            </a:r>
            <a:r>
              <a:rPr lang="en-US" sz="2400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0</a:t>
            </a:r>
            <a:r>
              <a:rPr lang="en-US" sz="2400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5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. </a:t>
            </a:r>
            <a:r>
              <a:rPr lang="en-US" sz="2400" b="1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Dan </a:t>
            </a:r>
            <a:r>
              <a:rPr lang="en-US" sz="2400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raf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2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400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y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kin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2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(</a:t>
            </a:r>
            <a:r>
              <a:rPr lang="en-US" sz="2400" b="1" spc="4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1</a:t>
            </a:r>
            <a:r>
              <a:rPr lang="en-US" sz="2400" b="1" spc="-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-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α) 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ebe</a:t>
            </a:r>
            <a:r>
              <a:rPr lang="en-US" sz="2400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sz="2400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95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% 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0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,</a:t>
            </a:r>
            <a:r>
              <a:rPr lang="en-US" sz="2400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9</a:t>
            </a:r>
            <a:r>
              <a:rPr lang="en-US" sz="2400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5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.</a:t>
            </a:r>
            <a:r>
              <a:rPr lang="en-US" sz="2400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j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400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ini</a:t>
            </a:r>
            <a:r>
              <a:rPr lang="en-US" sz="2400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400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ng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400" b="1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2</a:t>
            </a:r>
            <a:r>
              <a:rPr lang="en-US" sz="2400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ji</a:t>
            </a:r>
            <a:r>
              <a:rPr lang="en-US" sz="2400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sig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ifi</a:t>
            </a:r>
            <a:r>
              <a:rPr lang="en-US" sz="2400" b="1" spc="-1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an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sz="2400" b="1" spc="-1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, 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y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itu</a:t>
            </a: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447800" y="4683948"/>
            <a:ext cx="347569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Dengan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rumus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sebagai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berikut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: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 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5" name="Picture 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9414" y="5268723"/>
            <a:ext cx="2209800" cy="767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53345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09600" y="609601"/>
            <a:ext cx="7772400" cy="2026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Keterangan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 :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T0    = t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uji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b      =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Koefisien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regresi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β      = 0 (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asumsi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sb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=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Kesalahan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standar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koefisien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regresi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42900" y="2912946"/>
            <a:ext cx="8305800" cy="3945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300228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Formul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as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Hipo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te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is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: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marR="52705" indent="-809625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sz="1050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1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: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β</a:t>
            </a:r>
            <a:r>
              <a:rPr lang="en-US" sz="1050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1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=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0 </a:t>
            </a:r>
            <a:r>
              <a:rPr lang="en-US" b="1" spc="18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:</a:t>
            </a:r>
            <a:r>
              <a:rPr lang="en-US" b="1" spc="4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abe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-1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nd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nd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2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-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(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rakt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stik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W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au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ah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aan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</a:t>
            </a:r>
            <a:r>
              <a:rPr lang="en-US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en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ru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de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en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(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Ki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j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b="1" spc="-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aha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).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50165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sz="1050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1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: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β</a:t>
            </a:r>
            <a:r>
              <a:rPr lang="en-US" sz="1050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1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≠0   </a:t>
            </a:r>
            <a:r>
              <a:rPr lang="en-US" b="1" spc="22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:</a:t>
            </a:r>
            <a:r>
              <a:rPr lang="en-US" b="1" spc="4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abe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 </a:t>
            </a:r>
            <a:r>
              <a:rPr lang="en-US" b="1" spc="3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in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nd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 </a:t>
            </a:r>
            <a:r>
              <a:rPr lang="en-US" b="1" spc="3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(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rakt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stik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 </a:t>
            </a:r>
            <a:r>
              <a:rPr lang="en-US" b="1" spc="29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W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aan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marR="5207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en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ru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de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en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(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Ki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j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b="1" spc="-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aha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). 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marR="52070" indent="-8001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sz="1050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2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: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β</a:t>
            </a:r>
            <a:r>
              <a:rPr lang="en-US" sz="1050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2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=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0    :</a:t>
            </a:r>
            <a:r>
              <a:rPr lang="en-US" b="1" spc="4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abe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13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in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ep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nd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14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(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In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o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si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 </a:t>
            </a:r>
            <a:r>
              <a:rPr lang="en-US" b="1" spc="14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12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em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pe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ru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abe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en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(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j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Us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).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marR="54610" indent="-8001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sz="1050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2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: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β</a:t>
            </a:r>
            <a:r>
              <a:rPr lang="en-US" sz="1050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2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≠0</a:t>
            </a:r>
            <a:r>
              <a:rPr lang="en-US" b="1" spc="22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:</a:t>
            </a:r>
            <a:r>
              <a:rPr lang="en-US" b="1" spc="4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abe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spc="6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-1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nd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pe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6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(</a:t>
            </a:r>
            <a:r>
              <a:rPr lang="en-US" b="1" spc="-1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no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si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</a:t>
            </a:r>
            <a:r>
              <a:rPr lang="en-US" b="1" spc="4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mp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ru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abe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de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en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(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spc="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j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Us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ha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).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marR="52705" indent="-809625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3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: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β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3=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0  :</a:t>
            </a:r>
            <a:r>
              <a:rPr lang="en-US" b="1" spc="4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abe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spc="15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de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en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16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-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(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Or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en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si</a:t>
            </a:r>
            <a:r>
              <a:rPr lang="en-US" b="1" spc="15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w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an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</a:t>
            </a:r>
            <a:r>
              <a:rPr lang="en-US" b="1" spc="15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en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ru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de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en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(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Ki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j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b="1" spc="-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aha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).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marR="51435" indent="-8001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3</a:t>
            </a:r>
            <a:r>
              <a:rPr lang="en-US" b="1" spc="-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: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β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3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≠0   </a:t>
            </a:r>
            <a:r>
              <a:rPr lang="en-US" b="1" spc="8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:</a:t>
            </a:r>
            <a:r>
              <a:rPr lang="en-US" b="1" spc="4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abe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  </a:t>
            </a:r>
            <a:r>
              <a:rPr lang="en-US" b="1" spc="16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in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en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  </a:t>
            </a:r>
            <a:r>
              <a:rPr lang="en-US" b="1" spc="16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(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O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ie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si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  </a:t>
            </a:r>
            <a:r>
              <a:rPr lang="en-US" b="1" spc="16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w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aa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en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ru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de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en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(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Ki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j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b="1" spc="-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aha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).</a:t>
            </a:r>
            <a:endParaRPr lang="en-U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24731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762000"/>
            <a:ext cx="8458200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Uji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Signifikansi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“t”.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Jika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t0&gt;t(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tabel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),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maka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H0 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ditolak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Haditerima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. Yang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berarti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ada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hubungan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signifikan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Jika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t0&lt;t(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tabel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),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maka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Ha 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ditolak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H0 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diterima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. Yang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berarti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ada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hubungan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signifikan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8600" y="2856018"/>
            <a:ext cx="8382000" cy="14096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2.  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Uji</a:t>
            </a:r>
            <a:r>
              <a:rPr lang="en-US" sz="2000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Signifi</a:t>
            </a:r>
            <a:r>
              <a:rPr lang="en-US" sz="20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nsi</a:t>
            </a:r>
            <a:r>
              <a:rPr lang="en-US" sz="2000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Simu</a:t>
            </a:r>
            <a:r>
              <a:rPr lang="en-US" sz="20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tan</a:t>
            </a:r>
            <a:r>
              <a:rPr lang="en-US" sz="20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(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uji</a:t>
            </a:r>
            <a:r>
              <a:rPr lang="en-US" sz="2000" b="1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- F)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28600" marR="5461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Uji</a:t>
            </a:r>
            <a:r>
              <a:rPr lang="en-US" sz="2000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-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F</a:t>
            </a:r>
            <a:r>
              <a:rPr lang="en-US" sz="2000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pad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da</a:t>
            </a:r>
            <a:r>
              <a:rPr lang="en-US" sz="2000" spc="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rn</a:t>
            </a:r>
            <a:r>
              <a:rPr lang="en-US" sz="2000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y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me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un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juk</a:t>
            </a:r>
            <a:r>
              <a:rPr lang="en-US" sz="2000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000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pa</a:t>
            </a:r>
            <a:r>
              <a:rPr lang="en-US" sz="2000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sz="2000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mu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ab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in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de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en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000" spc="2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y</a:t>
            </a:r>
            <a:r>
              <a:rPr lang="en-US" sz="2000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</a:t>
            </a:r>
            <a:r>
              <a:rPr lang="en-US" sz="2000" spc="2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kk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000" spc="2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sz="2000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sz="2000" spc="2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sz="2000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ode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 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un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y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000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nga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sz="2000" spc="-2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c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ra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rs</a:t>
            </a:r>
            <a:r>
              <a:rPr lang="en-US" sz="2000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sz="2000" spc="1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-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(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mu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lt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an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 </a:t>
            </a:r>
            <a:r>
              <a:rPr lang="en-US" sz="2000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rh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sz="2000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abe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nd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4495800"/>
            <a:ext cx="3276600" cy="914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769970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762000"/>
            <a:ext cx="7848600" cy="14096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marR="3942715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sz="20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man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: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marR="25908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R2    =</a:t>
            </a:r>
            <a:r>
              <a:rPr lang="en-US" sz="2000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Koe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fisien</a:t>
            </a:r>
            <a:r>
              <a:rPr lang="en-US" sz="2000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sz="20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sz="2000" b="1" spc="-1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na</a:t>
            </a:r>
            <a:r>
              <a:rPr lang="en-US" sz="2000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marR="1892935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     </a:t>
            </a:r>
            <a:r>
              <a:rPr lang="en-US" sz="2000" b="1" spc="15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=</a:t>
            </a:r>
            <a:r>
              <a:rPr lang="en-US" sz="2000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ban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y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ya</a:t>
            </a:r>
            <a:r>
              <a:rPr lang="en-US" sz="2000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sz="20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bae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sz="20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b="1" spc="-1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nd</a:t>
            </a:r>
            <a:r>
              <a:rPr lang="en-US" sz="20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pe</a:t>
            </a:r>
            <a:r>
              <a:rPr lang="en-US" sz="20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de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0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</a:p>
          <a:p>
            <a:pPr marL="914400" marR="1892935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     </a:t>
            </a:r>
            <a:r>
              <a:rPr lang="en-US" sz="2000" b="1" spc="28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=</a:t>
            </a:r>
            <a:r>
              <a:rPr lang="en-US" sz="2000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ban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y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ya</a:t>
            </a:r>
            <a:r>
              <a:rPr lang="en-US" sz="2000" b="1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Re</a:t>
            </a:r>
            <a:r>
              <a:rPr lang="en-US" sz="2000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sz="20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o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0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0" y="3200400"/>
            <a:ext cx="7924800" cy="17389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marR="3128645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Uji</a:t>
            </a:r>
            <a:r>
              <a:rPr lang="en-US" sz="2000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Signifi</a:t>
            </a:r>
            <a:r>
              <a:rPr lang="en-US" sz="20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nsi</a:t>
            </a:r>
            <a:r>
              <a:rPr lang="en-US" sz="2000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“F”.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5461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Jika</a:t>
            </a:r>
            <a:r>
              <a:rPr lang="en-US" sz="2000" spc="15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F</a:t>
            </a:r>
            <a:r>
              <a:rPr lang="en-US" sz="2000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0&gt;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F</a:t>
            </a:r>
            <a:r>
              <a:rPr lang="en-US" sz="2000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(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abe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),</a:t>
            </a:r>
            <a:r>
              <a:rPr lang="en-US" sz="2000" spc="13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ka</a:t>
            </a:r>
            <a:r>
              <a:rPr lang="en-US" sz="2000" spc="12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0 </a:t>
            </a:r>
            <a:r>
              <a:rPr lang="en-US" sz="2000" spc="3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it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o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lak</a:t>
            </a:r>
            <a:r>
              <a:rPr lang="en-US" sz="2000" spc="13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000" spc="14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it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sz="2000" spc="-2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ma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.</a:t>
            </a:r>
            <a:r>
              <a:rPr lang="en-US" sz="2000" spc="13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-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Y</a:t>
            </a:r>
            <a:r>
              <a:rPr lang="en-US" sz="2000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an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</a:t>
            </a:r>
            <a:r>
              <a:rPr lang="en-US" sz="2000" spc="14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rarti</a:t>
            </a:r>
            <a:r>
              <a:rPr lang="en-US" sz="2000" spc="13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pe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ruh</a:t>
            </a:r>
            <a:r>
              <a:rPr lang="en-US" sz="2000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si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gn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ifik</a:t>
            </a:r>
            <a:r>
              <a:rPr lang="en-US" sz="2000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5461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Jika</a:t>
            </a:r>
            <a:r>
              <a:rPr lang="en-US" sz="2000" spc="4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F</a:t>
            </a:r>
            <a:r>
              <a:rPr lang="en-US" sz="2000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0&lt;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F</a:t>
            </a:r>
            <a:r>
              <a:rPr lang="en-US" sz="2000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(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abe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),</a:t>
            </a:r>
            <a:r>
              <a:rPr lang="en-US" sz="2000" spc="4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ka</a:t>
            </a:r>
            <a:r>
              <a:rPr lang="en-US" sz="2000" spc="4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spc="14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it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o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lak</a:t>
            </a:r>
            <a:r>
              <a:rPr lang="en-US" sz="2000" spc="4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000" spc="4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0</a:t>
            </a:r>
            <a:r>
              <a:rPr lang="en-US" sz="2000" spc="14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it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sz="2000" spc="-2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ma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.</a:t>
            </a:r>
            <a:r>
              <a:rPr lang="en-US" sz="2000" spc="3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Y</a:t>
            </a:r>
            <a:r>
              <a:rPr lang="en-US" sz="2000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</a:t>
            </a:r>
            <a:r>
              <a:rPr lang="en-US" sz="2000" spc="4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be</a:t>
            </a:r>
            <a:r>
              <a:rPr lang="en-US" sz="2000" spc="-1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rti</a:t>
            </a:r>
            <a:r>
              <a:rPr lang="en-US" sz="2000" spc="3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ti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ad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pe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sz="2000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sz="2000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y</a:t>
            </a:r>
            <a:r>
              <a:rPr lang="en-US" sz="2000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</a:t>
            </a:r>
            <a:r>
              <a:rPr lang="en-US" sz="2000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si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ifika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11493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04800" y="685800"/>
            <a:ext cx="7848600" cy="10802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5461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Contoh</a:t>
            </a:r>
            <a:r>
              <a:rPr lang="en-US" sz="20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Uji</a:t>
            </a:r>
            <a:r>
              <a:rPr lang="en-US" sz="2000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idit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73025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rd</a:t>
            </a:r>
            <a:r>
              <a:rPr lang="en-US" sz="2000" spc="-1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rk</a:t>
            </a:r>
            <a:r>
              <a:rPr lang="en-US" sz="2000" spc="-1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ngk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tau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ng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000" spc="10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</a:t>
            </a:r>
            <a:r>
              <a:rPr lang="en-US" sz="20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000" spc="-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ee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dom</a:t>
            </a:r>
            <a:r>
              <a:rPr lang="en-US" sz="2000" spc="11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  <a:r>
              <a:rPr lang="en-US" sz="2000" spc="1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US" sz="2000" spc="1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0-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2=</a:t>
            </a:r>
            <a:r>
              <a:rPr lang="en-US" sz="2000" spc="1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28</a:t>
            </a:r>
            <a:r>
              <a:rPr lang="en-US" sz="2000" spc="10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000" spc="10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ngk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000" spc="11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ign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fik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nsi</a:t>
            </a:r>
            <a:r>
              <a:rPr lang="en-US" sz="2000" spc="11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5%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6638024"/>
              </p:ext>
            </p:extLst>
          </p:nvPr>
        </p:nvGraphicFramePr>
        <p:xfrm>
          <a:off x="457200" y="2057400"/>
          <a:ext cx="7772400" cy="335191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86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3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54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96850">
                <a:tc gridSpan="2">
                  <a:txBody>
                    <a:bodyPr/>
                    <a:lstStyle/>
                    <a:p>
                      <a:pPr marL="22225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No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1272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                   </a:t>
                      </a: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</a:rPr>
                        <a:t>Nilai</a:t>
                      </a:r>
                      <a:r>
                        <a:rPr lang="en-US" sz="1400" spc="5" dirty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en-US" sz="1400" spc="-5" dirty="0" err="1">
                          <a:solidFill>
                            <a:srgbClr val="0070C0"/>
                          </a:solidFill>
                          <a:effectLst/>
                        </a:rPr>
                        <a:t>rh</a:t>
                      </a:r>
                      <a:r>
                        <a:rPr lang="en-US" sz="1400" spc="5" dirty="0" err="1">
                          <a:solidFill>
                            <a:srgbClr val="0070C0"/>
                          </a:solidFill>
                          <a:effectLst/>
                        </a:rPr>
                        <a:t>i</a:t>
                      </a:r>
                      <a:r>
                        <a:rPr lang="en-US" sz="1400" spc="-5" dirty="0" err="1">
                          <a:solidFill>
                            <a:srgbClr val="0070C0"/>
                          </a:solidFill>
                          <a:effectLst/>
                        </a:rPr>
                        <a:t>tun</a:t>
                      </a: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</a:rPr>
                        <a:t>g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9654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</a:rPr>
                        <a:t>Nilai</a:t>
                      </a:r>
                      <a:r>
                        <a:rPr lang="en-US" sz="1400" spc="5" dirty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en-US" sz="1400" spc="-5" dirty="0" err="1">
                          <a:solidFill>
                            <a:srgbClr val="0070C0"/>
                          </a:solidFill>
                          <a:effectLst/>
                        </a:rPr>
                        <a:t>rt</a:t>
                      </a:r>
                      <a:r>
                        <a:rPr lang="en-US" sz="1400" spc="5" dirty="0" err="1">
                          <a:solidFill>
                            <a:srgbClr val="0070C0"/>
                          </a:solidFill>
                          <a:effectLst/>
                        </a:rPr>
                        <a:t>a</a:t>
                      </a:r>
                      <a:r>
                        <a:rPr lang="en-US" sz="1400" spc="-5" dirty="0" err="1">
                          <a:solidFill>
                            <a:srgbClr val="0070C0"/>
                          </a:solidFill>
                          <a:effectLst/>
                        </a:rPr>
                        <a:t>b</a:t>
                      </a: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</a:rPr>
                        <a:t>el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4447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</a:rPr>
                        <a:t>Ke</a:t>
                      </a:r>
                      <a:r>
                        <a:rPr lang="en-US" sz="1400" spc="-5" dirty="0" err="1">
                          <a:solidFill>
                            <a:srgbClr val="0070C0"/>
                          </a:solidFill>
                          <a:effectLst/>
                        </a:rPr>
                        <a:t>ter</a:t>
                      </a: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</a:rPr>
                        <a:t>a</a:t>
                      </a:r>
                      <a:r>
                        <a:rPr lang="en-US" sz="1400" spc="5" dirty="0" err="1">
                          <a:solidFill>
                            <a:srgbClr val="0070C0"/>
                          </a:solidFill>
                          <a:effectLst/>
                        </a:rPr>
                        <a:t>n</a:t>
                      </a: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</a:rPr>
                        <a:t>gan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en-US" sz="16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1780">
                <a:tc gridSpan="2">
                  <a:txBody>
                    <a:bodyPr/>
                    <a:lstStyle/>
                    <a:p>
                      <a:pPr marL="635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1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8097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                               0,539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9654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                  </a:t>
                      </a:r>
                      <a:r>
                        <a:rPr lang="en-US" sz="1400" baseline="0" dirty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 0,361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4320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       V</a:t>
                      </a:r>
                      <a:r>
                        <a:rPr lang="en-US" sz="1400" spc="-5" dirty="0">
                          <a:solidFill>
                            <a:srgbClr val="0070C0"/>
                          </a:solidFill>
                          <a:effectLst/>
                        </a:rPr>
                        <a:t>a</a:t>
                      </a: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l</a:t>
                      </a:r>
                      <a:r>
                        <a:rPr lang="en-US" sz="1400" spc="5" dirty="0">
                          <a:solidFill>
                            <a:srgbClr val="0070C0"/>
                          </a:solidFill>
                          <a:effectLst/>
                        </a:rPr>
                        <a:t>i</a:t>
                      </a: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d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32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marL="63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2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8097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0,632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9654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0,361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4320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Valid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2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marL="63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3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8097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0,705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9654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0,361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4320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Valid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32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marL="63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4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8097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0,676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9654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0,361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4320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Valid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32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marL="63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5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8097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0,557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9654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0,361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4320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Valid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32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marL="63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6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8097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0,692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9654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0,361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4320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Valid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32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marL="63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7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8097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0,567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9654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0,361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4320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Valid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32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marL="63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8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8097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0,847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9654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0,361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4320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Valid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32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marL="63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9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8097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0,647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9654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0,361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4320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Valid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32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marL="63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10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8097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0,613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9654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0,361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4320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Valid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32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marL="63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11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8097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0,557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9654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0,361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4320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Valid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29676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685800"/>
            <a:ext cx="8077200" cy="1394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</a:t>
            </a:r>
            <a:r>
              <a:rPr lang="en-US" sz="2000" b="1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000" b="1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al</a:t>
            </a:r>
            <a:r>
              <a:rPr lang="en-US" sz="20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ib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0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itas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73025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Uji</a:t>
            </a:r>
            <a:r>
              <a:rPr lang="en-US" sz="2000" spc="1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bi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000" spc="1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spc="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</a:t>
            </a:r>
            <a:r>
              <a:rPr lang="en-US" sz="2000" spc="1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ni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ian</a:t>
            </a:r>
            <a:r>
              <a:rPr lang="en-US" sz="2000" spc="1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ini</a:t>
            </a:r>
            <a:r>
              <a:rPr lang="en-US" sz="2000" spc="1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dinyat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ng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melihat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ni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</a:t>
            </a:r>
            <a:r>
              <a:rPr lang="en-US" sz="20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Cronb</a:t>
            </a:r>
            <a:r>
              <a:rPr lang="en-US" sz="2000" spc="-1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Alph</a:t>
            </a:r>
            <a:r>
              <a:rPr lang="en-US" sz="2000" spc="-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  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tu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v</a:t>
            </a:r>
            <a:r>
              <a:rPr lang="en-US" sz="2000" spc="-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ri</a:t>
            </a:r>
            <a:r>
              <a:rPr lang="en-US" sz="2000" spc="-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ble</a:t>
            </a:r>
            <a:r>
              <a:rPr lang="en-US" sz="20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</a:t>
            </a:r>
            <a:r>
              <a:rPr lang="en-US" sz="2000" spc="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tak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000" spc="1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000" spc="-1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</a:t>
            </a:r>
            <a:r>
              <a:rPr lang="en-US" sz="20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ble</a:t>
            </a:r>
            <a:r>
              <a:rPr lang="en-US" sz="20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memb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rik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0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000" spc="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lai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Cronb</a:t>
            </a:r>
            <a:r>
              <a:rPr lang="en-US" sz="2000" spc="-1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</a:t>
            </a:r>
            <a:r>
              <a:rPr lang="en-US" sz="20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Alpha &gt; 0,6.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5410655"/>
              </p:ext>
            </p:extLst>
          </p:nvPr>
        </p:nvGraphicFramePr>
        <p:xfrm>
          <a:off x="1828800" y="2590800"/>
          <a:ext cx="4267200" cy="183425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1797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74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9429">
                <a:tc gridSpan="2">
                  <a:txBody>
                    <a:bodyPr/>
                    <a:lstStyle/>
                    <a:p>
                      <a:pPr marL="37465" marR="0" algn="l">
                        <a:lnSpc>
                          <a:spcPct val="107000"/>
                        </a:lnSpc>
                        <a:spcBef>
                          <a:spcPts val="305"/>
                        </a:spcBef>
                        <a:spcAft>
                          <a:spcPts val="800"/>
                        </a:spcAft>
                      </a:pPr>
                      <a:r>
                        <a:rPr lang="en-US" sz="2000" b="1" spc="-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el</a:t>
                      </a:r>
                      <a:r>
                        <a:rPr lang="en-US" sz="2000" b="1" spc="1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US" sz="2000" b="1" spc="-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bi</a:t>
                      </a:r>
                      <a:r>
                        <a:rPr lang="en-US" sz="2000" b="1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</a:t>
                      </a:r>
                      <a:r>
                        <a:rPr lang="en-US" sz="2000" b="1" spc="-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2000" b="1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 </a:t>
                      </a:r>
                      <a:r>
                        <a:rPr lang="en-US" sz="2000" b="1" spc="-1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</a:t>
                      </a:r>
                      <a:r>
                        <a:rPr lang="en-US" sz="2000" b="1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US" sz="2000" b="1" spc="-1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2000" b="1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</a:t>
                      </a:r>
                      <a:r>
                        <a:rPr lang="en-US" sz="2000" b="1" spc="-1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2000" b="1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cs</a:t>
                      </a:r>
                      <a:endParaRPr lang="en-US" sz="20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217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Cro</a:t>
                      </a:r>
                      <a:r>
                        <a:rPr lang="en-US" sz="2000" b="1" spc="5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nba</a:t>
                      </a:r>
                      <a:r>
                        <a:rPr lang="en-US" sz="2000" b="1" spc="-5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  <a:r>
                        <a:rPr lang="en-US" sz="2000" b="1" spc="5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</a:t>
                      </a:r>
                      <a:r>
                        <a:rPr lang="en-US" sz="2000" b="1" spc="-5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'</a:t>
                      </a:r>
                      <a:r>
                        <a:rPr lang="en-US" sz="2000" b="1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</a:t>
                      </a:r>
                      <a:endParaRPr lang="en-US" sz="20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A</a:t>
                      </a:r>
                      <a:r>
                        <a:rPr lang="en-US" sz="2000" b="1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lph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endParaRPr lang="en-US" sz="20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 </a:t>
                      </a:r>
                      <a:r>
                        <a:rPr lang="en-US" sz="2000" b="1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  <a:r>
                        <a:rPr lang="en-US" sz="2000" b="1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2000" b="1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2000" b="1" spc="-1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  <a:r>
                        <a:rPr lang="en-US" sz="2000" b="1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</a:t>
                      </a:r>
                      <a:endParaRPr lang="en-US" sz="20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2657">
                <a:tc>
                  <a:txBody>
                    <a:bodyPr/>
                    <a:lstStyle/>
                    <a:p>
                      <a:pPr marL="0" marR="0" algn="l">
                        <a:lnSpc>
                          <a:spcPts val="500"/>
                        </a:lnSpc>
                        <a:spcBef>
                          <a:spcPts val="45"/>
                        </a:spcBef>
                        <a:spcAft>
                          <a:spcPts val="800"/>
                        </a:spcAft>
                      </a:pP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 algn="l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2000" b="1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89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  <a:endParaRPr lang="en-US" sz="20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500"/>
                        </a:lnSpc>
                        <a:spcBef>
                          <a:spcPts val="45"/>
                        </a:spcBef>
                        <a:spcAft>
                          <a:spcPts val="800"/>
                        </a:spcAft>
                      </a:pP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 algn="l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b="1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  <a:endParaRPr lang="en-US" sz="20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5347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152400" y="671453"/>
            <a:ext cx="82296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Analisis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Korelasi</a:t>
            </a:r>
            <a:endParaRPr kumimoji="0" lang="fi-FI" altLang="en-US" sz="2000" b="1" i="0" u="none" strike="noStrike" kern="1200" cap="none" spc="0" normalizeH="0" baseline="0" noProof="0" dirty="0">
              <a:ln>
                <a:noFill/>
              </a:ln>
              <a:solidFill>
                <a:schemeClr val="accent4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57200" y="1071563"/>
            <a:ext cx="4913589" cy="40703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739140" indent="6985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Ha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il</a:t>
            </a:r>
            <a:r>
              <a:rPr lang="en-US" sz="2000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Koef</a:t>
            </a:r>
            <a:r>
              <a:rPr lang="en-US" sz="2000" spc="-1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000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Det</a:t>
            </a:r>
            <a:r>
              <a:rPr lang="en-US" sz="2000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er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min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as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000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-1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rg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nda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629857"/>
              </p:ext>
            </p:extLst>
          </p:nvPr>
        </p:nvGraphicFramePr>
        <p:xfrm>
          <a:off x="1058841" y="1676400"/>
          <a:ext cx="6484959" cy="244962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8812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8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42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03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303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223974">
                <a:tc gridSpan="2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810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Mod</a:t>
                      </a:r>
                      <a:r>
                        <a:rPr lang="en-US" sz="2000" spc="-1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     </a:t>
                      </a:r>
                      <a:r>
                        <a:rPr lang="en-US" sz="2000" spc="2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</a:t>
                      </a:r>
                      <a:endParaRPr lang="en-US" sz="20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 S</a:t>
                      </a:r>
                      <a:r>
                        <a:rPr lang="en-US" sz="20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qua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</a:t>
                      </a:r>
                      <a:endParaRPr lang="en-US" sz="20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7465" marR="17145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US" sz="20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dju</a:t>
                      </a:r>
                      <a:r>
                        <a:rPr lang="en-US" sz="2000" spc="-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20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         </a:t>
                      </a:r>
                      <a:r>
                        <a:rPr lang="en-US" sz="20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 S</a:t>
                      </a:r>
                      <a:r>
                        <a:rPr lang="en-US" sz="20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qua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</a:t>
                      </a:r>
                      <a:endParaRPr lang="en-US" sz="20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</a:t>
                      </a:r>
                      <a:r>
                        <a:rPr lang="en-US" sz="20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2000" spc="12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Er</a:t>
                      </a:r>
                      <a:r>
                        <a:rPr lang="en-US" sz="2000" spc="-1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</a:t>
                      </a:r>
                      <a:r>
                        <a:rPr lang="en-US" sz="20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</a:t>
                      </a:r>
                      <a:r>
                        <a:rPr lang="en-US" sz="2000" spc="12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000" spc="-1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  <a:r>
                        <a:rPr lang="en-US" sz="2000" spc="12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000" spc="-1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20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  <a:r>
                        <a:rPr lang="en-US" sz="20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20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2000" spc="-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lang="en-US" sz="20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</a:t>
                      </a:r>
                      <a:endParaRPr lang="en-US" sz="20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342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810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810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20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836</a:t>
                      </a:r>
                      <a:r>
                        <a:rPr lang="en-US" sz="20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endParaRPr lang="en-US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20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70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20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20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66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en-US" sz="20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20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78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20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57944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914400"/>
            <a:ext cx="8229600" cy="400110"/>
          </a:xfrm>
          <a:prstGeom prst="rect">
            <a:avLst/>
          </a:prstGeom>
        </p:spPr>
        <p:txBody>
          <a:bodyPr anchor="t"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r>
              <a:rPr lang="en-US" altLang="en-US" sz="2000" b="1" kern="0" dirty="0" err="1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Contoh</a:t>
            </a:r>
            <a:r>
              <a:rPr lang="en-US" altLang="en-US" sz="2000" b="1" kern="0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kern="0" dirty="0" err="1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hasil</a:t>
            </a:r>
            <a:r>
              <a:rPr lang="en-US" altLang="en-US" sz="2000" b="1" kern="0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kern="0" dirty="0" err="1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Regresi</a:t>
            </a:r>
            <a:r>
              <a:rPr lang="en-US" altLang="en-US" sz="2000" b="1" kern="0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Linear </a:t>
            </a:r>
            <a:r>
              <a:rPr lang="en-US" altLang="en-US" sz="2000" b="1" kern="0" dirty="0" err="1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Berganda</a:t>
            </a:r>
            <a:endParaRPr lang="fi-FI" altLang="en-US" sz="2000" b="1" kern="0" dirty="0">
              <a:solidFill>
                <a:schemeClr val="accent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7039652"/>
              </p:ext>
            </p:extLst>
          </p:nvPr>
        </p:nvGraphicFramePr>
        <p:xfrm>
          <a:off x="762000" y="1314510"/>
          <a:ext cx="6363335" cy="283400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19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92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2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21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8450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8450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609600">
                <a:tc gridSpan="4">
                  <a:txBody>
                    <a:bodyPr/>
                    <a:lstStyle/>
                    <a:p>
                      <a:pPr marL="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ts val="11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154114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Un</a:t>
                      </a: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US" sz="1200" spc="-1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</a:t>
                      </a:r>
                      <a:r>
                        <a:rPr lang="en-US" sz="1200" spc="-1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</a:t>
                      </a: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iz</a:t>
                      </a:r>
                      <a:r>
                        <a:rPr lang="en-US" sz="1200" spc="-1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</a:t>
                      </a:r>
                    </a:p>
                    <a:p>
                      <a:pPr marL="0" marR="0">
                        <a:lnSpc>
                          <a:spcPts val="5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154114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</a:t>
                      </a: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  <a:r>
                        <a:rPr lang="en-US" sz="1200" spc="-1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cie</a:t>
                      </a:r>
                      <a:r>
                        <a:rPr lang="en-US" sz="1200" spc="-1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ts</a:t>
                      </a:r>
                      <a:endParaRPr lang="en-US" sz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44450" marR="31115">
                        <a:lnSpc>
                          <a:spcPct val="15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</a:t>
                      </a:r>
                      <a:r>
                        <a:rPr lang="en-US" sz="1200" spc="5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anda</a:t>
                      </a:r>
                      <a:r>
                        <a:rPr lang="en-US" sz="1200" spc="-10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</a:t>
                      </a:r>
                      <a:r>
                        <a:rPr lang="en-US" sz="1200" spc="5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</a:t>
                      </a:r>
                      <a:r>
                        <a:rPr lang="en-US" sz="1200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200" spc="5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ed</a:t>
                      </a: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</a:t>
                      </a: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  <a:r>
                        <a:rPr lang="en-US" sz="1200" spc="-1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cie</a:t>
                      </a:r>
                      <a:r>
                        <a:rPr lang="en-US" sz="1200" spc="-1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ts</a:t>
                      </a:r>
                    </a:p>
                    <a:p>
                      <a:pPr marL="0" marR="0">
                        <a:lnSpc>
                          <a:spcPts val="600"/>
                        </a:lnSpc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4445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</a:t>
                      </a: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</a:t>
                      </a:r>
                      <a:endParaRPr lang="en-US" sz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ts val="9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4572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endParaRPr lang="en-US" sz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ts val="9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4445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</a:t>
                      </a: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ig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endParaRPr lang="en-US" sz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ts val="11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lli</a:t>
                      </a:r>
                      <a:r>
                        <a:rPr lang="en-US" sz="1200" spc="-1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ea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</a:t>
                      </a:r>
                      <a:r>
                        <a:rPr lang="en-US" sz="1200" spc="-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ty</a:t>
                      </a:r>
                    </a:p>
                    <a:p>
                      <a:pPr marL="0" marR="0">
                        <a:lnSpc>
                          <a:spcPts val="5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1200" spc="-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1200" spc="-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480">
                <a:tc gridSpan="3">
                  <a:txBody>
                    <a:bodyPr/>
                    <a:lstStyle/>
                    <a:p>
                      <a:pPr marL="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ts val="1100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810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Mod</a:t>
                      </a:r>
                      <a:r>
                        <a:rPr lang="en-US" sz="1200" spc="-1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                                    </a:t>
                      </a:r>
                      <a:r>
                        <a:rPr lang="en-US" sz="1200" spc="16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ts val="1100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</a:t>
                      </a: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Err</a:t>
                      </a: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</a:t>
                      </a:r>
                      <a:endParaRPr lang="en-US" sz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7465" marR="1778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1200" spc="5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ole</a:t>
                      </a:r>
                      <a:r>
                        <a:rPr lang="en-US" sz="1200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</a:t>
                      </a:r>
                      <a:r>
                        <a:rPr lang="en-US" sz="1200" spc="-10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US" sz="1200" spc="5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lang="en-US" sz="1200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e</a:t>
                      </a:r>
                      <a:endParaRPr lang="en-US" sz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ts val="1100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VIF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535">
                <a:tc gridSpan="2"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810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       </a:t>
                      </a:r>
                      <a:r>
                        <a:rPr lang="en-US" sz="1200" spc="23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(Co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ns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1200" spc="-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t)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810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89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09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8735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03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9100"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197485">
                        <a:lnSpc>
                          <a:spcPts val="1600"/>
                        </a:lnSpc>
                        <a:spcBef>
                          <a:spcPts val="11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KAR</a:t>
                      </a:r>
                      <a:r>
                        <a:rPr lang="en-US" sz="1200" spc="-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KTERIS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IK W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RA</a:t>
                      </a:r>
                      <a:r>
                        <a:rPr lang="en-US" sz="1200" spc="-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SAH</a:t>
                      </a:r>
                      <a:r>
                        <a:rPr lang="en-US" sz="1200" spc="-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810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09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873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97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endParaRPr lang="en-US" sz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en-US" sz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653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810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</a:t>
                      </a:r>
                      <a:r>
                        <a:rPr lang="en-US" sz="1200" spc="-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VASI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810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08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873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74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01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57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73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  <a:endParaRPr lang="en-US" sz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91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96520">
                        <a:lnSpc>
                          <a:spcPts val="1600"/>
                        </a:lnSpc>
                        <a:spcBef>
                          <a:spcPts val="115"/>
                        </a:spcBef>
                        <a:spcAft>
                          <a:spcPts val="0"/>
                        </a:spcAft>
                      </a:pPr>
                      <a:r>
                        <a:rPr lang="en-US" sz="1200" spc="-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RIENTASI KEW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RA</a:t>
                      </a:r>
                      <a:r>
                        <a:rPr lang="en-US" sz="1200" spc="-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SAH</a:t>
                      </a:r>
                      <a:r>
                        <a:rPr lang="en-US" sz="1200" spc="-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810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09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873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93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07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533400" y="4267200"/>
            <a:ext cx="8153400" cy="787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914400" algn="l"/>
              </a:tabLst>
            </a:pP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rsa</a:t>
            </a:r>
            <a:r>
              <a:rPr lang="en-US" b="1" spc="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re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resi</a:t>
            </a:r>
            <a:r>
              <a:rPr lang="en-US" b="1" spc="6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:</a:t>
            </a:r>
            <a:r>
              <a:rPr lang="en-US" b="1" spc="6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Y</a:t>
            </a:r>
            <a:r>
              <a:rPr lang="en-US" b="1" spc="5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=</a:t>
            </a:r>
            <a:r>
              <a:rPr lang="en-US" b="1" spc="6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8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,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8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9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6</a:t>
            </a:r>
            <a:r>
              <a:rPr lang="en-US" b="1" spc="6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+</a:t>
            </a:r>
            <a:r>
              <a:rPr lang="en-US" b="1" spc="4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0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,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2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6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9</a:t>
            </a:r>
            <a:r>
              <a:rPr lang="en-US" b="1" spc="5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(</a:t>
            </a:r>
            <a:r>
              <a:rPr lang="en-US" b="1" spc="3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X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1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</a:t>
            </a:r>
            <a:r>
              <a:rPr lang="en-US" b="1" spc="6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+</a:t>
            </a:r>
            <a:r>
              <a:rPr lang="en-US" b="1" spc="6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0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,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2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2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0</a:t>
            </a:r>
            <a:r>
              <a:rPr lang="en-US" b="1" spc="5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(</a:t>
            </a:r>
            <a:r>
              <a:rPr lang="en-US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X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2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 +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0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,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3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0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2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(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X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3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).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on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an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= 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8</a:t>
            </a:r>
            <a:r>
              <a:rPr lang="en-US" b="1" spc="-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,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89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6</a:t>
            </a:r>
            <a:endParaRPr lang="en-U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594635"/>
      </p:ext>
    </p:extLst>
  </p:cSld>
  <p:clrMapOvr>
    <a:masterClrMapping/>
  </p:clrMapOvr>
</p:sld>
</file>

<file path=ppt/theme/theme1.xml><?xml version="1.0" encoding="utf-8"?>
<a:theme xmlns:a="http://schemas.openxmlformats.org/drawingml/2006/main" name="Nature">
  <a:themeElements>
    <a:clrScheme name="Nature 2">
      <a:dk1>
        <a:srgbClr val="5B5249"/>
      </a:dk1>
      <a:lt1>
        <a:srgbClr val="FFFFFF"/>
      </a:lt1>
      <a:dk2>
        <a:srgbClr val="2A3D7A"/>
      </a:dk2>
      <a:lt2>
        <a:srgbClr val="CEC8BA"/>
      </a:lt2>
      <a:accent1>
        <a:srgbClr val="C9DDF1"/>
      </a:accent1>
      <a:accent2>
        <a:srgbClr val="FAC164"/>
      </a:accent2>
      <a:accent3>
        <a:srgbClr val="FFFFFF"/>
      </a:accent3>
      <a:accent4>
        <a:srgbClr val="4C453D"/>
      </a:accent4>
      <a:accent5>
        <a:srgbClr val="E1EBF7"/>
      </a:accent5>
      <a:accent6>
        <a:srgbClr val="E3AF5A"/>
      </a:accent6>
      <a:hlink>
        <a:srgbClr val="B0AE6A"/>
      </a:hlink>
      <a:folHlink>
        <a:srgbClr val="C3E684"/>
      </a:folHlink>
    </a:clrScheme>
    <a:fontScheme name="Nature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lnDef>
  </a:objectDefaults>
  <a:extraClrSchemeLst>
    <a:extraClrScheme>
      <a:clrScheme name="Nature 1">
        <a:dk1>
          <a:srgbClr val="666699"/>
        </a:dk1>
        <a:lt1>
          <a:srgbClr val="FFFFCC"/>
        </a:lt1>
        <a:dk2>
          <a:srgbClr val="687FCA"/>
        </a:dk2>
        <a:lt2>
          <a:srgbClr val="192449"/>
        </a:lt2>
        <a:accent1>
          <a:srgbClr val="C9DDF1"/>
        </a:accent1>
        <a:accent2>
          <a:srgbClr val="FAC164"/>
        </a:accent2>
        <a:accent3>
          <a:srgbClr val="B9C0E1"/>
        </a:accent3>
        <a:accent4>
          <a:srgbClr val="DADAAE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2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3">
        <a:dk1>
          <a:srgbClr val="333333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2A2A2A"/>
        </a:accent4>
        <a:accent5>
          <a:srgbClr val="EBEBEB"/>
        </a:accent5>
        <a:accent6>
          <a:srgbClr val="A1A1A1"/>
        </a:accent6>
        <a:hlink>
          <a:srgbClr val="808080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4">
        <a:dk1>
          <a:srgbClr val="8061A5"/>
        </a:dk1>
        <a:lt1>
          <a:srgbClr val="FFFFCC"/>
        </a:lt1>
        <a:dk2>
          <a:srgbClr val="967DB5"/>
        </a:dk2>
        <a:lt2>
          <a:srgbClr val="192449"/>
        </a:lt2>
        <a:accent1>
          <a:srgbClr val="D6C9F1"/>
        </a:accent1>
        <a:accent2>
          <a:srgbClr val="FAC164"/>
        </a:accent2>
        <a:accent3>
          <a:srgbClr val="C9BFD7"/>
        </a:accent3>
        <a:accent4>
          <a:srgbClr val="DADAAE"/>
        </a:accent4>
        <a:accent5>
          <a:srgbClr val="E8E1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5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993333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Nature">
  <a:themeElements>
    <a:clrScheme name="Nature 2">
      <a:dk1>
        <a:srgbClr val="5B5249"/>
      </a:dk1>
      <a:lt1>
        <a:srgbClr val="FFFFFF"/>
      </a:lt1>
      <a:dk2>
        <a:srgbClr val="2A3D7A"/>
      </a:dk2>
      <a:lt2>
        <a:srgbClr val="CEC8BA"/>
      </a:lt2>
      <a:accent1>
        <a:srgbClr val="C9DDF1"/>
      </a:accent1>
      <a:accent2>
        <a:srgbClr val="FAC164"/>
      </a:accent2>
      <a:accent3>
        <a:srgbClr val="FFFFFF"/>
      </a:accent3>
      <a:accent4>
        <a:srgbClr val="4C453D"/>
      </a:accent4>
      <a:accent5>
        <a:srgbClr val="E1EBF7"/>
      </a:accent5>
      <a:accent6>
        <a:srgbClr val="E3AF5A"/>
      </a:accent6>
      <a:hlink>
        <a:srgbClr val="B0AE6A"/>
      </a:hlink>
      <a:folHlink>
        <a:srgbClr val="C3E684"/>
      </a:folHlink>
    </a:clrScheme>
    <a:fontScheme name="Nature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lnDef>
  </a:objectDefaults>
  <a:extraClrSchemeLst>
    <a:extraClrScheme>
      <a:clrScheme name="Nature 1">
        <a:dk1>
          <a:srgbClr val="666699"/>
        </a:dk1>
        <a:lt1>
          <a:srgbClr val="FFFFCC"/>
        </a:lt1>
        <a:dk2>
          <a:srgbClr val="687FCA"/>
        </a:dk2>
        <a:lt2>
          <a:srgbClr val="192449"/>
        </a:lt2>
        <a:accent1>
          <a:srgbClr val="C9DDF1"/>
        </a:accent1>
        <a:accent2>
          <a:srgbClr val="FAC164"/>
        </a:accent2>
        <a:accent3>
          <a:srgbClr val="B9C0E1"/>
        </a:accent3>
        <a:accent4>
          <a:srgbClr val="DADAAE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2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3">
        <a:dk1>
          <a:srgbClr val="333333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2A2A2A"/>
        </a:accent4>
        <a:accent5>
          <a:srgbClr val="EBEBEB"/>
        </a:accent5>
        <a:accent6>
          <a:srgbClr val="A1A1A1"/>
        </a:accent6>
        <a:hlink>
          <a:srgbClr val="808080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4">
        <a:dk1>
          <a:srgbClr val="8061A5"/>
        </a:dk1>
        <a:lt1>
          <a:srgbClr val="FFFFCC"/>
        </a:lt1>
        <a:dk2>
          <a:srgbClr val="967DB5"/>
        </a:dk2>
        <a:lt2>
          <a:srgbClr val="192449"/>
        </a:lt2>
        <a:accent1>
          <a:srgbClr val="D6C9F1"/>
        </a:accent1>
        <a:accent2>
          <a:srgbClr val="FAC164"/>
        </a:accent2>
        <a:accent3>
          <a:srgbClr val="C9BFD7"/>
        </a:accent3>
        <a:accent4>
          <a:srgbClr val="DADAAE"/>
        </a:accent4>
        <a:accent5>
          <a:srgbClr val="E8E1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5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993333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</TotalTime>
  <Words>885</Words>
  <Application>Microsoft Office PowerPoint</Application>
  <PresentationFormat>On-screen Show (4:3)</PresentationFormat>
  <Paragraphs>249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Tahoma</vt:lpstr>
      <vt:lpstr>Times New Roman</vt:lpstr>
      <vt:lpstr>Wingdings</vt:lpstr>
      <vt:lpstr>Nature</vt:lpstr>
      <vt:lpstr>1_Nature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</dc:title>
  <dc:creator/>
  <cp:lastModifiedBy>nanat</cp:lastModifiedBy>
  <cp:revision>2</cp:revision>
  <dcterms:created xsi:type="dcterms:W3CDTF">2014-08-30T06:21:55Z</dcterms:created>
  <dcterms:modified xsi:type="dcterms:W3CDTF">2025-11-20T02:24:05Z</dcterms:modified>
</cp:coreProperties>
</file>